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21"/>
  </p:normalViewPr>
  <p:slideViewPr>
    <p:cSldViewPr snapToGrid="0" snapToObjects="1">
      <p:cViewPr varScale="1">
        <p:scale>
          <a:sx n="107" d="100"/>
          <a:sy n="107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143000" y="1122362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5"/>
            <a:ext cx="4351338" cy="78866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3"/>
            <a:ext cx="5811838" cy="58007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628651" y="1825625"/>
            <a:ext cx="7886699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699" cy="2852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699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62984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629841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29151" y="1681163"/>
            <a:ext cx="3887390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29151" y="2505075"/>
            <a:ext cx="3887390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1905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514350" marR="0" lvl="1" indent="-381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28651" y="1825625"/>
            <a:ext cx="7886699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sym typeface="Calibri"/>
              </a:rPr>
              <a:pPr algn="r">
                <a:buSzPct val="25000"/>
              </a:pPr>
              <a:t>‹#›</a:t>
            </a:fld>
            <a:endParaRPr lang="en-US" sz="900" dirty="0">
              <a:solidFill>
                <a:srgbClr val="888888"/>
              </a:solidFill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0" y="1519630"/>
            <a:ext cx="9143999" cy="219859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b" anchorCtr="0">
            <a:noAutofit/>
          </a:bodyPr>
          <a:lstStyle/>
          <a:p>
            <a:pPr>
              <a:buClr>
                <a:schemeClr val="lt1"/>
              </a:buClr>
              <a:buSzPct val="25000"/>
            </a:pPr>
            <a:r>
              <a:rPr lang="en-US" sz="4400" b="1" dirty="0" err="1">
                <a:solidFill>
                  <a:schemeClr val="accent6">
                    <a:lumMod val="20000"/>
                    <a:lumOff val="80000"/>
                  </a:schemeClr>
                </a:solidFill>
              </a:rPr>
              <a:t>DeLEG</a:t>
            </a:r>
            <a:r>
              <a:rPr lang="en-US" sz="4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:</a:t>
            </a:r>
            <a:r>
              <a:rPr lang="en-US" sz="4400" dirty="0" smtClean="0">
                <a:solidFill>
                  <a:schemeClr val="lt1"/>
                </a:solidFill>
              </a:rPr>
              <a:t> Deep </a:t>
            </a:r>
            <a:r>
              <a:rPr lang="en-US" sz="4400" dirty="0">
                <a:solidFill>
                  <a:schemeClr val="lt1"/>
                </a:solidFill>
              </a:rPr>
              <a:t>Learning for </a:t>
            </a:r>
            <a:r>
              <a:rPr lang="en-US" sz="4400" dirty="0" err="1" smtClean="0">
                <a:solidFill>
                  <a:schemeClr val="lt1"/>
                </a:solidFill>
              </a:rPr>
              <a:t>EpiGenomics</a:t>
            </a:r>
            <a:r>
              <a:rPr lang="en-US" sz="4400" dirty="0" smtClean="0">
                <a:solidFill>
                  <a:schemeClr val="lt1"/>
                </a:solidFill>
              </a:rPr>
              <a:t> </a:t>
            </a:r>
            <a:r>
              <a:rPr lang="en-US" sz="4400" dirty="0">
                <a:solidFill>
                  <a:schemeClr val="lt1"/>
                </a:solidFill>
              </a:rPr>
              <a:t>data to predict phenotype.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061145" y="3884258"/>
            <a:ext cx="5213192" cy="2927358"/>
            <a:chOff x="2641390" y="3890505"/>
            <a:chExt cx="5005572" cy="2832032"/>
          </a:xfrm>
        </p:grpSpPr>
        <p:pic>
          <p:nvPicPr>
            <p:cNvPr id="86" name="Shape 86" descr="shaking-hands.jp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41390" y="3890505"/>
              <a:ext cx="5005572" cy="28320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" name="Shape 87"/>
            <p:cNvSpPr txBox="1"/>
            <p:nvPr/>
          </p:nvSpPr>
          <p:spPr>
            <a:xfrm>
              <a:off x="6032025" y="5124910"/>
              <a:ext cx="1399241" cy="20937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anchor="t" anchorCtr="0">
              <a:noAutofit/>
            </a:bodyPr>
            <a:lstStyle/>
            <a:p>
              <a:r>
                <a:rPr lang="en-US" sz="1200" b="1" dirty="0" err="1"/>
                <a:t>Epigenomics</a:t>
              </a:r>
              <a:endParaRPr lang="en-US" sz="1200" b="1" dirty="0"/>
            </a:p>
          </p:txBody>
        </p:sp>
        <p:sp>
          <p:nvSpPr>
            <p:cNvPr id="7" name="Shape 87"/>
            <p:cNvSpPr txBox="1"/>
            <p:nvPr/>
          </p:nvSpPr>
          <p:spPr>
            <a:xfrm>
              <a:off x="3041785" y="5158778"/>
              <a:ext cx="1490408" cy="1755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anchor="t" anchorCtr="0">
              <a:noAutofit/>
            </a:bodyPr>
            <a:lstStyle/>
            <a:p>
              <a:r>
                <a:rPr lang="en-US" sz="1200" b="1" dirty="0"/>
                <a:t>Deep Learning</a:t>
              </a: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745" y="-3673"/>
            <a:ext cx="2329255" cy="18854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0" t="7246" r="18961" b="7350"/>
          <a:stretch/>
        </p:blipFill>
        <p:spPr>
          <a:xfrm>
            <a:off x="2146851" y="3217382"/>
            <a:ext cx="4850297" cy="36406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110" y="6255025"/>
            <a:ext cx="744891" cy="602973"/>
          </a:xfrm>
          <a:prstGeom prst="rect">
            <a:avLst/>
          </a:prstGeom>
        </p:spPr>
      </p:pic>
      <p:sp>
        <p:nvSpPr>
          <p:cNvPr id="8" name="Shape 84"/>
          <p:cNvSpPr txBox="1">
            <a:spLocks/>
          </p:cNvSpPr>
          <p:nvPr/>
        </p:nvSpPr>
        <p:spPr>
          <a:xfrm>
            <a:off x="0" y="0"/>
            <a:ext cx="9144001" cy="2805158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pPr algn="ctr">
              <a:buClr>
                <a:schemeClr val="lt1"/>
              </a:buClr>
              <a:buSzPct val="25000"/>
            </a:pPr>
            <a:r>
              <a:rPr lang="en-US" sz="2500" b="1" dirty="0" smtClean="0">
                <a:solidFill>
                  <a:schemeClr val="lt1"/>
                </a:solidFill>
              </a:rPr>
              <a:t>Phenotype, genotype and environment</a:t>
            </a:r>
          </a:p>
          <a:p>
            <a:pPr algn="ctr">
              <a:buClr>
                <a:schemeClr val="lt1"/>
              </a:buClr>
              <a:buSzPct val="25000"/>
            </a:pPr>
            <a:endParaRPr lang="en-US" sz="2500" b="1" dirty="0">
              <a:solidFill>
                <a:schemeClr val="lt1"/>
              </a:solidFill>
            </a:endParaRPr>
          </a:p>
          <a:p>
            <a:pPr algn="ctr">
              <a:buClr>
                <a:schemeClr val="lt1"/>
              </a:buClr>
              <a:buSzPct val="25000"/>
            </a:pPr>
            <a:endParaRPr lang="en-US" sz="2500" b="1" dirty="0" smtClean="0">
              <a:solidFill>
                <a:schemeClr val="lt1"/>
              </a:solidFill>
            </a:endParaRPr>
          </a:p>
          <a:p>
            <a:pPr algn="ctr">
              <a:buClr>
                <a:schemeClr val="lt1"/>
              </a:buClr>
              <a:buSzPct val="25000"/>
            </a:pPr>
            <a:r>
              <a:rPr lang="en-US" sz="2500" b="1" dirty="0" smtClean="0">
                <a:solidFill>
                  <a:schemeClr val="lt1"/>
                </a:solidFill>
              </a:rPr>
              <a:t>Phenotype = genotype + environment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500" b="1" dirty="0" smtClean="0">
                <a:solidFill>
                  <a:srgbClr val="FF0000"/>
                </a:solidFill>
              </a:rPr>
              <a:t>P = G + E</a:t>
            </a:r>
            <a:endParaRPr lang="en-US" sz="2500" b="1" dirty="0">
              <a:solidFill>
                <a:schemeClr val="lt1"/>
              </a:solidFill>
            </a:endParaRPr>
          </a:p>
          <a:p>
            <a:pPr algn="ctr">
              <a:buClr>
                <a:schemeClr val="lt1"/>
              </a:buClr>
              <a:buSzPct val="25000"/>
            </a:pPr>
            <a:endParaRPr lang="en-US" sz="2500" b="1" dirty="0" smtClean="0">
              <a:solidFill>
                <a:schemeClr val="lt1"/>
              </a:solidFill>
            </a:endParaRPr>
          </a:p>
          <a:p>
            <a:pPr algn="ctr">
              <a:buClr>
                <a:schemeClr val="lt1"/>
              </a:buClr>
              <a:buSzPct val="25000"/>
            </a:pPr>
            <a:r>
              <a:rPr lang="en-US" sz="2500" b="1" dirty="0" smtClean="0">
                <a:solidFill>
                  <a:schemeClr val="lt1"/>
                </a:solidFill>
              </a:rPr>
              <a:t>Interaction between genetics and environmental factors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500" b="1" dirty="0" smtClean="0">
                <a:solidFill>
                  <a:srgbClr val="FF0000"/>
                </a:solidFill>
              </a:rPr>
              <a:t>P = </a:t>
            </a:r>
            <a:r>
              <a:rPr lang="en-US" sz="2500" b="1" i="1" dirty="0" smtClean="0">
                <a:solidFill>
                  <a:srgbClr val="FF0000"/>
                </a:solidFill>
              </a:rPr>
              <a:t>f</a:t>
            </a:r>
            <a:r>
              <a:rPr lang="en-US" sz="2500" b="1" dirty="0" smtClean="0">
                <a:solidFill>
                  <a:srgbClr val="FF0000"/>
                </a:solidFill>
              </a:rPr>
              <a:t>(G,E)</a:t>
            </a:r>
            <a:endParaRPr lang="en-US" sz="2500" b="1" i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49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476993" y="1368029"/>
            <a:ext cx="3631870" cy="5199026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marL="342900" indent="-171450">
              <a:spcBef>
                <a:spcPts val="0"/>
              </a:spcBef>
              <a:buClr>
                <a:schemeClr val="lt1"/>
              </a:buClr>
              <a:buAutoNum type="arabicPeriod"/>
            </a:pPr>
            <a:r>
              <a:rPr lang="en-US" sz="1600" dirty="0" smtClean="0">
                <a:solidFill>
                  <a:schemeClr val="lt1"/>
                </a:solidFill>
              </a:rPr>
              <a:t>Finding </a:t>
            </a:r>
            <a:r>
              <a:rPr lang="en-US" sz="1600" dirty="0">
                <a:solidFill>
                  <a:schemeClr val="lt1"/>
                </a:solidFill>
              </a:rPr>
              <a:t>“important” regions in </a:t>
            </a:r>
            <a:r>
              <a:rPr lang="en-US" sz="1600" dirty="0" err="1">
                <a:solidFill>
                  <a:schemeClr val="lt1"/>
                </a:solidFill>
              </a:rPr>
              <a:t>C</a:t>
            </a:r>
            <a:r>
              <a:rPr lang="en-US" sz="1600" dirty="0" err="1" smtClean="0">
                <a:solidFill>
                  <a:schemeClr val="lt1"/>
                </a:solidFill>
              </a:rPr>
              <a:t>hIP-seq</a:t>
            </a:r>
            <a:r>
              <a:rPr lang="en-US" sz="1600" dirty="0" smtClean="0">
                <a:solidFill>
                  <a:schemeClr val="lt1"/>
                </a:solidFill>
              </a:rPr>
              <a:t> </a:t>
            </a:r>
            <a:r>
              <a:rPr lang="en-US" sz="1600" dirty="0">
                <a:solidFill>
                  <a:schemeClr val="lt1"/>
                </a:solidFill>
              </a:rPr>
              <a:t>data</a:t>
            </a:r>
          </a:p>
          <a:p>
            <a:pPr marL="342900" indent="-171450">
              <a:spcBef>
                <a:spcPts val="0"/>
              </a:spcBef>
              <a:buClr>
                <a:schemeClr val="lt1"/>
              </a:buClr>
              <a:buAutoNum type="arabicPeriod"/>
            </a:pPr>
            <a:r>
              <a:rPr lang="en-US" sz="1600" dirty="0">
                <a:solidFill>
                  <a:schemeClr val="lt1"/>
                </a:solidFill>
              </a:rPr>
              <a:t>Using the “important” regions for prediction, classification and better understanding of </a:t>
            </a:r>
            <a:r>
              <a:rPr lang="en-US" sz="1600" dirty="0" smtClean="0">
                <a:solidFill>
                  <a:schemeClr val="lt1"/>
                </a:solidFill>
              </a:rPr>
              <a:t>Human Epigenome</a:t>
            </a:r>
            <a:endParaRPr lang="en-US" sz="1600" dirty="0">
              <a:solidFill>
                <a:schemeClr val="lt1"/>
              </a:solidFill>
            </a:endParaRPr>
          </a:p>
          <a:p>
            <a:pPr marL="0" indent="0">
              <a:buClr>
                <a:schemeClr val="lt1"/>
              </a:buClr>
              <a:buSzPct val="25000"/>
              <a:buNone/>
            </a:pPr>
            <a:endParaRPr lang="en-US" sz="1600" u="sng" dirty="0" smtClean="0">
              <a:solidFill>
                <a:schemeClr val="lt1"/>
              </a:solidFill>
            </a:endParaRPr>
          </a:p>
          <a:p>
            <a:pPr marL="0" indent="0">
              <a:buClr>
                <a:schemeClr val="lt1"/>
              </a:buClr>
              <a:buSzPct val="25000"/>
              <a:buNone/>
            </a:pPr>
            <a:r>
              <a:rPr lang="en-US" sz="1600" u="sng" dirty="0" smtClean="0">
                <a:solidFill>
                  <a:schemeClr val="lt1"/>
                </a:solidFill>
              </a:rPr>
              <a:t>HEADLINE</a:t>
            </a:r>
            <a:r>
              <a:rPr lang="en-US" sz="1600" dirty="0" smtClean="0">
                <a:solidFill>
                  <a:schemeClr val="lt1"/>
                </a:solidFill>
              </a:rPr>
              <a:t>:</a:t>
            </a:r>
          </a:p>
          <a:p>
            <a:pPr marL="0" indent="0">
              <a:buClr>
                <a:schemeClr val="lt1"/>
              </a:buClr>
              <a:buSzPct val="25000"/>
              <a:buNone/>
            </a:pPr>
            <a:endParaRPr lang="en-US" sz="1600" dirty="0">
              <a:solidFill>
                <a:schemeClr val="lt1"/>
              </a:solidFill>
            </a:endParaRPr>
          </a:p>
          <a:p>
            <a:pPr indent="-171450">
              <a:buClr>
                <a:schemeClr val="lt1"/>
              </a:buClr>
            </a:pPr>
            <a:r>
              <a:rPr lang="en-US" sz="1600" dirty="0">
                <a:solidFill>
                  <a:schemeClr val="lt1"/>
                </a:solidFill>
              </a:rPr>
              <a:t>Ground truth: </a:t>
            </a:r>
            <a:r>
              <a:rPr lang="en-US" sz="1600" dirty="0" smtClean="0">
                <a:solidFill>
                  <a:schemeClr val="lt1"/>
                </a:solidFill>
              </a:rPr>
              <a:t>“Healthy” </a:t>
            </a:r>
            <a:r>
              <a:rPr lang="en-US" sz="1600" dirty="0">
                <a:solidFill>
                  <a:schemeClr val="lt1"/>
                </a:solidFill>
              </a:rPr>
              <a:t>and </a:t>
            </a:r>
            <a:r>
              <a:rPr lang="en-US" sz="1600" dirty="0" smtClean="0">
                <a:solidFill>
                  <a:schemeClr val="lt1"/>
                </a:solidFill>
              </a:rPr>
              <a:t>“Disease”</a:t>
            </a:r>
            <a:endParaRPr lang="en-US" sz="1600" dirty="0">
              <a:solidFill>
                <a:schemeClr val="lt1"/>
              </a:solidFill>
            </a:endParaRPr>
          </a:p>
          <a:p>
            <a:pPr indent="-171450">
              <a:buClr>
                <a:schemeClr val="lt1"/>
              </a:buClr>
            </a:pPr>
            <a:r>
              <a:rPr lang="en-US" sz="1600" dirty="0">
                <a:solidFill>
                  <a:schemeClr val="lt1"/>
                </a:solidFill>
              </a:rPr>
              <a:t>Training set: 14 subjects in each phenotype</a:t>
            </a:r>
          </a:p>
          <a:p>
            <a:pPr indent="-171450">
              <a:buClr>
                <a:schemeClr val="lt1"/>
              </a:buClr>
            </a:pPr>
            <a:r>
              <a:rPr lang="en-US" sz="1600" dirty="0">
                <a:solidFill>
                  <a:schemeClr val="lt1"/>
                </a:solidFill>
              </a:rPr>
              <a:t>Validating set: 4 subjects in each phenotype</a:t>
            </a:r>
          </a:p>
          <a:p>
            <a:pPr indent="-171450">
              <a:buClr>
                <a:schemeClr val="lt1"/>
              </a:buClr>
            </a:pPr>
            <a:r>
              <a:rPr lang="en-US" sz="1600" dirty="0">
                <a:solidFill>
                  <a:schemeClr val="lt1"/>
                </a:solidFill>
              </a:rPr>
              <a:t>Testing set: Any new subject not in the set of 36 subjects</a:t>
            </a:r>
          </a:p>
          <a:p>
            <a:pPr indent="-171450">
              <a:buNone/>
            </a:pPr>
            <a:endParaRPr sz="1600" dirty="0">
              <a:solidFill>
                <a:schemeClr val="lt1"/>
              </a:solidFill>
            </a:endParaRPr>
          </a:p>
          <a:p>
            <a:pPr indent="-171450">
              <a:buNone/>
            </a:pP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3139" y="546265"/>
            <a:ext cx="83958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lt1"/>
                </a:solidFill>
              </a:rPr>
              <a:t>Challenges</a:t>
            </a:r>
            <a:endParaRPr lang="en-US" sz="4400" b="1" dirty="0">
              <a:solidFill>
                <a:schemeClr val="lt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9" t="7560"/>
          <a:stretch/>
        </p:blipFill>
        <p:spPr>
          <a:xfrm>
            <a:off x="4025735" y="1849282"/>
            <a:ext cx="5025722" cy="359822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38596" y="5480842"/>
            <a:ext cx="2172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doi:10.1038/nature06008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110" y="6255025"/>
            <a:ext cx="744891" cy="6029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Shape 98"/>
          <p:cNvGrpSpPr/>
          <p:nvPr/>
        </p:nvGrpSpPr>
        <p:grpSpPr>
          <a:xfrm>
            <a:off x="5852415" y="1064735"/>
            <a:ext cx="3305617" cy="3688549"/>
            <a:chOff x="5199401" y="1189775"/>
            <a:chExt cx="3305700" cy="3688641"/>
          </a:xfrm>
        </p:grpSpPr>
        <p:sp>
          <p:nvSpPr>
            <p:cNvPr id="99" name="Shape 99"/>
            <p:cNvSpPr/>
            <p:nvPr/>
          </p:nvSpPr>
          <p:spPr>
            <a:xfrm>
              <a:off x="5199401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4285F4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algn="ctr">
                <a:buSzPct val="78947"/>
              </a:pPr>
              <a:r>
                <a:rPr lang="en-US" sz="1425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Train a Conv Neural Network for classification</a:t>
              </a:r>
            </a:p>
          </p:txBody>
        </p:sp>
        <p:sp>
          <p:nvSpPr>
            <p:cNvPr id="100" name="Shape 100"/>
            <p:cNvSpPr txBox="1"/>
            <p:nvPr/>
          </p:nvSpPr>
          <p:spPr>
            <a:xfrm>
              <a:off x="5445557" y="2262716"/>
              <a:ext cx="2813386" cy="26157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>
                <a:lnSpc>
                  <a:spcPct val="115000"/>
                </a:lnSpc>
                <a:buClr>
                  <a:schemeClr val="dk1"/>
                </a:buClr>
                <a:buSzPct val="68750"/>
              </a:pPr>
              <a:r>
                <a:rPr lang="en-US" sz="1600" u="sng" dirty="0">
                  <a:solidFill>
                    <a:srgbClr val="93C47D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Input:</a:t>
              </a:r>
              <a:r>
                <a:rPr lang="en-US" sz="1600" dirty="0">
                  <a:solidFill>
                    <a:srgbClr val="93C47D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Enrichment score of fixed length sequences</a:t>
              </a:r>
            </a:p>
            <a:p>
              <a:pPr>
                <a:lnSpc>
                  <a:spcPct val="115000"/>
                </a:lnSpc>
                <a:buClr>
                  <a:schemeClr val="dk1"/>
                </a:buClr>
              </a:pPr>
              <a:endParaRPr sz="1600" dirty="0">
                <a:solidFill>
                  <a:srgbClr val="93C47D"/>
                </a:solidFill>
                <a:latin typeface="Arial" charset="0"/>
                <a:ea typeface="Arial" charset="0"/>
                <a:cs typeface="Arial" charset="0"/>
                <a:sym typeface="Roboto"/>
              </a:endParaRPr>
            </a:p>
            <a:p>
              <a:pPr>
                <a:lnSpc>
                  <a:spcPct val="115000"/>
                </a:lnSpc>
                <a:buClr>
                  <a:schemeClr val="dk1"/>
                </a:buClr>
                <a:buSzPct val="68750"/>
              </a:pPr>
              <a:r>
                <a:rPr lang="en-US" sz="1600" u="sng" dirty="0">
                  <a:solidFill>
                    <a:srgbClr val="93C47D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Output:</a:t>
              </a:r>
              <a:r>
                <a:rPr lang="en-US" sz="1600" dirty="0">
                  <a:solidFill>
                    <a:srgbClr val="93C47D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Classification probabilities for the window to lie in each phenotype.</a:t>
              </a:r>
            </a:p>
            <a:p>
              <a:pPr>
                <a:lnSpc>
                  <a:spcPct val="115000"/>
                </a:lnSpc>
                <a:buClr>
                  <a:schemeClr val="dk1"/>
                </a:buClr>
              </a:pPr>
              <a:endParaRPr sz="1600" dirty="0">
                <a:solidFill>
                  <a:srgbClr val="93C47D"/>
                </a:solidFill>
                <a:latin typeface="Arial" charset="0"/>
                <a:ea typeface="Arial" charset="0"/>
                <a:cs typeface="Arial" charset="0"/>
                <a:sym typeface="Roboto"/>
              </a:endParaRPr>
            </a:p>
            <a:p>
              <a:pPr>
                <a:lnSpc>
                  <a:spcPct val="115000"/>
                </a:lnSpc>
                <a:buClr>
                  <a:schemeClr val="dk1"/>
                </a:buClr>
                <a:buSzPct val="68750"/>
              </a:pPr>
              <a:r>
                <a:rPr lang="en-US" sz="1600" u="sng" dirty="0">
                  <a:solidFill>
                    <a:srgbClr val="93C47D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Detailed Method:</a:t>
              </a:r>
              <a:r>
                <a:rPr lang="en-US" sz="1600" dirty="0">
                  <a:solidFill>
                    <a:srgbClr val="93C47D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Training a CNN with windows from 14 subjects in each class, </a:t>
              </a:r>
              <a:r>
                <a:rPr lang="en-US" sz="1600" dirty="0" err="1">
                  <a:solidFill>
                    <a:srgbClr val="93C47D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totalling</a:t>
              </a:r>
              <a:r>
                <a:rPr lang="en-US" sz="1600" dirty="0">
                  <a:solidFill>
                    <a:srgbClr val="93C47D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to about 20k windows in each class. Looking back at the learned features -&gt; further insight</a:t>
              </a:r>
            </a:p>
          </p:txBody>
        </p:sp>
      </p:grpSp>
      <p:grpSp>
        <p:nvGrpSpPr>
          <p:cNvPr id="101" name="Shape 101"/>
          <p:cNvGrpSpPr/>
          <p:nvPr/>
        </p:nvGrpSpPr>
        <p:grpSpPr>
          <a:xfrm>
            <a:off x="-25884" y="1064735"/>
            <a:ext cx="3546811" cy="3688550"/>
            <a:chOff x="0" y="457300"/>
            <a:chExt cx="3546900" cy="3688642"/>
          </a:xfrm>
        </p:grpSpPr>
        <p:sp>
          <p:nvSpPr>
            <p:cNvPr id="102" name="Shape 102"/>
            <p:cNvSpPr/>
            <p:nvPr/>
          </p:nvSpPr>
          <p:spPr>
            <a:xfrm>
              <a:off x="0" y="457300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rgbClr val="1C3AA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algn="ctr">
                <a:buSzPct val="78947"/>
              </a:pPr>
              <a:r>
                <a:rPr lang="en-US" sz="1425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Otsu thresholding for segmentation</a:t>
              </a:r>
            </a:p>
          </p:txBody>
        </p:sp>
        <p:sp>
          <p:nvSpPr>
            <p:cNvPr id="103" name="Shape 103"/>
            <p:cNvSpPr txBox="1"/>
            <p:nvPr/>
          </p:nvSpPr>
          <p:spPr>
            <a:xfrm>
              <a:off x="185410" y="1530242"/>
              <a:ext cx="278468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600" u="sng" dirty="0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Input:</a:t>
              </a:r>
              <a:r>
                <a:rPr lang="en-US" sz="1600" dirty="0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</a:t>
              </a:r>
              <a:r>
                <a:rPr lang="en-US" sz="1600" dirty="0" err="1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ChIP-seq</a:t>
              </a:r>
              <a:r>
                <a:rPr lang="en-US" sz="1600" dirty="0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data</a:t>
              </a:r>
            </a:p>
            <a:p>
              <a:pPr>
                <a:lnSpc>
                  <a:spcPct val="115000"/>
                </a:lnSpc>
              </a:pPr>
              <a:endParaRPr sz="1600" dirty="0">
                <a:solidFill>
                  <a:srgbClr val="EA9999"/>
                </a:solidFill>
                <a:latin typeface="Arial" charset="0"/>
                <a:ea typeface="Arial" charset="0"/>
                <a:cs typeface="Arial" charset="0"/>
                <a:sym typeface="Roboto"/>
              </a:endParaRPr>
            </a:p>
            <a:p>
              <a:pPr>
                <a:lnSpc>
                  <a:spcPct val="115000"/>
                </a:lnSpc>
              </a:pPr>
              <a:r>
                <a:rPr lang="en-US" sz="1600" u="sng" dirty="0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Output:</a:t>
              </a:r>
              <a:r>
                <a:rPr lang="en-US" sz="1600" dirty="0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“Important” regions of the </a:t>
              </a:r>
              <a:r>
                <a:rPr lang="en-US" sz="1600" dirty="0" err="1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ChIP-seq</a:t>
              </a:r>
              <a:r>
                <a:rPr lang="en-US" sz="1600" dirty="0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data corresponding to peaks</a:t>
              </a:r>
            </a:p>
            <a:p>
              <a:pPr>
                <a:lnSpc>
                  <a:spcPct val="115000"/>
                </a:lnSpc>
              </a:pPr>
              <a:endParaRPr sz="1600" dirty="0">
                <a:solidFill>
                  <a:srgbClr val="EA9999"/>
                </a:solidFill>
                <a:latin typeface="Arial" charset="0"/>
                <a:ea typeface="Arial" charset="0"/>
                <a:cs typeface="Arial" charset="0"/>
                <a:sym typeface="Roboto"/>
              </a:endParaRPr>
            </a:p>
            <a:p>
              <a:pPr>
                <a:lnSpc>
                  <a:spcPct val="115000"/>
                </a:lnSpc>
              </a:pPr>
              <a:r>
                <a:rPr lang="en-US" sz="1600" u="sng" dirty="0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Detailed Method:</a:t>
              </a:r>
              <a:r>
                <a:rPr lang="en-US" sz="1600" dirty="0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Otsu thresholding of the </a:t>
              </a:r>
              <a:r>
                <a:rPr lang="en-US" sz="1600" dirty="0" err="1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ChIP-seq</a:t>
              </a:r>
              <a:r>
                <a:rPr lang="en-US" sz="1600" dirty="0">
                  <a:solidFill>
                    <a:srgbClr val="EA9999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data to remove background and filter out peaks. A post-processing for noise removal is done following thresholding.</a:t>
              </a:r>
            </a:p>
          </p:txBody>
        </p:sp>
      </p:grpSp>
      <p:grpSp>
        <p:nvGrpSpPr>
          <p:cNvPr id="104" name="Shape 104"/>
          <p:cNvGrpSpPr/>
          <p:nvPr/>
        </p:nvGrpSpPr>
        <p:grpSpPr>
          <a:xfrm>
            <a:off x="2944131" y="1064735"/>
            <a:ext cx="3408292" cy="3688550"/>
            <a:chOff x="2944204" y="454317"/>
            <a:chExt cx="3408377" cy="3688642"/>
          </a:xfrm>
        </p:grpSpPr>
        <p:sp>
          <p:nvSpPr>
            <p:cNvPr id="105" name="Shape 105"/>
            <p:cNvSpPr/>
            <p:nvPr/>
          </p:nvSpPr>
          <p:spPr>
            <a:xfrm>
              <a:off x="3046881" y="454317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2A56C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algn="ctr">
                <a:buSzPct val="78947"/>
              </a:pPr>
              <a:r>
                <a:rPr lang="en-US" sz="1425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Enrichment score of window around TSS</a:t>
              </a:r>
            </a:p>
          </p:txBody>
        </p:sp>
        <p:sp>
          <p:nvSpPr>
            <p:cNvPr id="106" name="Shape 106"/>
            <p:cNvSpPr txBox="1"/>
            <p:nvPr/>
          </p:nvSpPr>
          <p:spPr>
            <a:xfrm>
              <a:off x="2944204" y="1527259"/>
              <a:ext cx="2770946" cy="26157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>
                <a:lnSpc>
                  <a:spcPct val="115000"/>
                </a:lnSpc>
                <a:buClr>
                  <a:schemeClr val="dk1"/>
                </a:buClr>
                <a:buSzPct val="68750"/>
              </a:pPr>
              <a:r>
                <a:rPr lang="en-US" sz="1600" u="sng" dirty="0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Input:</a:t>
              </a:r>
              <a:r>
                <a:rPr lang="en-US" sz="1600" dirty="0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</a:t>
              </a:r>
              <a:r>
                <a:rPr lang="en-US" sz="1600" dirty="0" err="1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ChIP-seq</a:t>
              </a:r>
              <a:r>
                <a:rPr lang="en-US" sz="1600" dirty="0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data and peak regions</a:t>
              </a:r>
            </a:p>
            <a:p>
              <a:pPr>
                <a:lnSpc>
                  <a:spcPct val="115000"/>
                </a:lnSpc>
                <a:buClr>
                  <a:schemeClr val="dk1"/>
                </a:buClr>
              </a:pPr>
              <a:endParaRPr sz="1600" dirty="0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Roboto"/>
              </a:endParaRPr>
            </a:p>
            <a:p>
              <a:pPr>
                <a:lnSpc>
                  <a:spcPct val="115000"/>
                </a:lnSpc>
                <a:buClr>
                  <a:schemeClr val="dk1"/>
                </a:buClr>
                <a:buSzPct val="68750"/>
              </a:pPr>
              <a:r>
                <a:rPr lang="en-US" sz="1600" u="sng" dirty="0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Output:</a:t>
              </a:r>
              <a:r>
                <a:rPr lang="en-US" sz="1600" dirty="0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Enrichment score from </a:t>
              </a:r>
              <a:r>
                <a:rPr lang="en-US" sz="1600" dirty="0" err="1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ChIP-seq</a:t>
              </a:r>
              <a:r>
                <a:rPr lang="en-US" sz="1600" dirty="0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data of each </a:t>
              </a:r>
              <a:r>
                <a:rPr lang="en-US" sz="1600" dirty="0" err="1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bp</a:t>
              </a:r>
              <a:r>
                <a:rPr lang="en-US" sz="1600" dirty="0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around TSS for each gene corresponding to peaks</a:t>
              </a:r>
            </a:p>
            <a:p>
              <a:pPr>
                <a:lnSpc>
                  <a:spcPct val="115000"/>
                </a:lnSpc>
                <a:buClr>
                  <a:schemeClr val="dk1"/>
                </a:buClr>
              </a:pPr>
              <a:endParaRPr sz="1600" dirty="0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Roboto"/>
              </a:endParaRPr>
            </a:p>
            <a:p>
              <a:pPr>
                <a:lnSpc>
                  <a:spcPct val="115000"/>
                </a:lnSpc>
                <a:buClr>
                  <a:schemeClr val="dk1"/>
                </a:buClr>
                <a:buSzPct val="68750"/>
              </a:pPr>
              <a:r>
                <a:rPr lang="en-US" sz="1600" u="sng" dirty="0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Detailed Method:</a:t>
              </a:r>
              <a:r>
                <a:rPr lang="en-US" sz="1600" dirty="0">
                  <a:solidFill>
                    <a:srgbClr val="FFD966"/>
                  </a:solidFill>
                  <a:latin typeface="Arial" charset="0"/>
                  <a:ea typeface="Arial" charset="0"/>
                  <a:cs typeface="Arial" charset="0"/>
                  <a:sym typeface="Roboto"/>
                </a:rPr>
                <a:t> Gene identification from database and window extraction (data manipulation process)</a:t>
              </a:r>
            </a:p>
          </p:txBody>
        </p:sp>
      </p:grpSp>
      <p:sp>
        <p:nvSpPr>
          <p:cNvPr id="107" name="Shape 107"/>
          <p:cNvSpPr txBox="1">
            <a:spLocks noGrp="1"/>
          </p:cNvSpPr>
          <p:nvPr>
            <p:ph type="title" idx="4294967295"/>
          </p:nvPr>
        </p:nvSpPr>
        <p:spPr>
          <a:xfrm>
            <a:off x="653585" y="143328"/>
            <a:ext cx="7886700" cy="994275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3300" b="1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</a:rPr>
              <a:t>Workflow</a:t>
            </a:r>
            <a:r>
              <a:rPr lang="en-US" sz="3300" b="1" dirty="0">
                <a:latin typeface="Arial" charset="0"/>
                <a:ea typeface="Arial" charset="0"/>
                <a:cs typeface="Arial" charset="0"/>
              </a:rPr>
              <a:t>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110" y="6255025"/>
            <a:ext cx="744891" cy="6029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0" y="366832"/>
            <a:ext cx="9144000" cy="994172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algn="ctr">
              <a:buSzPct val="25000"/>
            </a:pPr>
            <a:r>
              <a:rPr lang="en-US" sz="4000" b="1" dirty="0">
                <a:solidFill>
                  <a:schemeClr val="lt1"/>
                </a:solidFill>
              </a:rPr>
              <a:t>Learning attention from classification data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332509" y="2608238"/>
            <a:ext cx="8550233" cy="406569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marL="342900" indent="-280988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Font typeface="Calibri"/>
            </a:pPr>
            <a:r>
              <a:rPr lang="en-US" sz="1725" dirty="0">
                <a:solidFill>
                  <a:srgbClr val="FFFFFF"/>
                </a:solidFill>
              </a:rPr>
              <a:t>Use Global Average Pooling concept to learn regions in input which caused the network to classify it to a particular class</a:t>
            </a:r>
          </a:p>
          <a:p>
            <a:pPr marL="342900" indent="-280988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</a:pPr>
            <a:r>
              <a:rPr lang="en-US" sz="1725" dirty="0">
                <a:solidFill>
                  <a:srgbClr val="FFFFFF"/>
                </a:solidFill>
              </a:rPr>
              <a:t>Final layer filters know where to look</a:t>
            </a:r>
          </a:p>
          <a:p>
            <a:pPr marL="342900" indent="-280988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</a:pPr>
            <a:r>
              <a:rPr lang="en-US" sz="1725" dirty="0">
                <a:solidFill>
                  <a:srgbClr val="FFFFFF"/>
                </a:solidFill>
              </a:rPr>
              <a:t>Get defining regions - define further research!!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2861962" y="1338613"/>
            <a:ext cx="7790954" cy="994275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ctr" anchorCtr="0">
            <a:noAutofit/>
          </a:bodyPr>
          <a:lstStyle/>
          <a:p>
            <a:pPr>
              <a:buSzPct val="25000"/>
            </a:pPr>
            <a:r>
              <a:rPr lang="en-US" sz="1875" smtClean="0">
                <a:solidFill>
                  <a:schemeClr val="lt1"/>
                </a:solidFill>
              </a:rPr>
              <a:t>“ Those </a:t>
            </a:r>
            <a:r>
              <a:rPr lang="en-US" sz="1875" dirty="0" smtClean="0">
                <a:solidFill>
                  <a:schemeClr val="lt1"/>
                </a:solidFill>
              </a:rPr>
              <a:t>who pay attention </a:t>
            </a:r>
            <a:r>
              <a:rPr lang="en-US" sz="1875" i="1" dirty="0" smtClean="0">
                <a:solidFill>
                  <a:schemeClr val="lt1"/>
                </a:solidFill>
              </a:rPr>
              <a:t>learn</a:t>
            </a:r>
            <a:r>
              <a:rPr lang="en-US" sz="1875" dirty="0" smtClean="0">
                <a:solidFill>
                  <a:schemeClr val="lt1"/>
                </a:solidFill>
              </a:rPr>
              <a:t>, </a:t>
            </a:r>
            <a:br>
              <a:rPr lang="en-US" sz="1875" dirty="0" smtClean="0">
                <a:solidFill>
                  <a:schemeClr val="lt1"/>
                </a:solidFill>
              </a:rPr>
            </a:br>
            <a:r>
              <a:rPr lang="en-US" sz="1875" smtClean="0">
                <a:solidFill>
                  <a:schemeClr val="lt1"/>
                </a:solidFill>
              </a:rPr>
              <a:t>  Those </a:t>
            </a:r>
            <a:r>
              <a:rPr lang="en-US" sz="1875" dirty="0" smtClean="0">
                <a:solidFill>
                  <a:schemeClr val="lt1"/>
                </a:solidFill>
              </a:rPr>
              <a:t>who </a:t>
            </a:r>
            <a:r>
              <a:rPr lang="en-US" sz="1875" smtClean="0">
                <a:solidFill>
                  <a:schemeClr val="lt1"/>
                </a:solidFill>
              </a:rPr>
              <a:t>don’t cram ”</a:t>
            </a:r>
            <a:endParaRPr lang="en-US" sz="1875" dirty="0">
              <a:solidFill>
                <a:schemeClr val="lt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15489" y="4328207"/>
            <a:ext cx="7756440" cy="1597584"/>
            <a:chOff x="715489" y="4328207"/>
            <a:chExt cx="7756440" cy="1597584"/>
          </a:xfrm>
        </p:grpSpPr>
        <p:pic>
          <p:nvPicPr>
            <p:cNvPr id="115" name="Shape 115" descr="numbers9.jp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5489" y="4328207"/>
              <a:ext cx="2438886" cy="15732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" name="Shape 1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388182" y="4361257"/>
              <a:ext cx="2438886" cy="15645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Shape 1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033043" y="4360394"/>
              <a:ext cx="2438886" cy="156453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110" y="6255025"/>
            <a:ext cx="744891" cy="6029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629" y="91993"/>
            <a:ext cx="8894618" cy="1325562"/>
          </a:xfrm>
        </p:spPr>
        <p:txBody>
          <a:bodyPr/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</a:rPr>
              <a:t>Supplementary Material Results</a:t>
            </a:r>
            <a:endParaRPr lang="en-US" sz="44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3" t="8139" r="16331" b="1818"/>
          <a:stretch/>
        </p:blipFill>
        <p:spPr>
          <a:xfrm>
            <a:off x="0" y="1591630"/>
            <a:ext cx="5367647" cy="52663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9570" y="3598222"/>
            <a:ext cx="3416300" cy="12825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110" y="6255025"/>
            <a:ext cx="744891" cy="60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46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545523" y="240444"/>
            <a:ext cx="7886700" cy="994275"/>
          </a:xfrm>
          <a:prstGeom prst="rect">
            <a:avLst/>
          </a:prstGeom>
        </p:spPr>
        <p:txBody>
          <a:bodyPr wrap="square" lIns="68569" tIns="68569" rIns="68569" bIns="68569" anchor="ctr" anchorCtr="0">
            <a:no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Supplementary material - Results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898200" y="1270344"/>
            <a:ext cx="7093893" cy="5210899"/>
            <a:chOff x="898200" y="1234719"/>
            <a:chExt cx="7093893" cy="5210899"/>
          </a:xfrm>
        </p:grpSpPr>
        <p:pic>
          <p:nvPicPr>
            <p:cNvPr id="124" name="Shape 1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20564" y="1234719"/>
              <a:ext cx="5807869" cy="13930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Shape 125" descr="acc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786280" y="3512871"/>
              <a:ext cx="2205813" cy="29116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Shape 1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98200" y="3491804"/>
              <a:ext cx="4255691" cy="295381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110" y="6255025"/>
            <a:ext cx="744891" cy="6029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317</Words>
  <Application>Microsoft Macintosh PowerPoint</Application>
  <PresentationFormat>On-screen Show (4:3)</PresentationFormat>
  <Paragraphs>48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Roboto</vt:lpstr>
      <vt:lpstr>Arial</vt:lpstr>
      <vt:lpstr>Office Theme</vt:lpstr>
      <vt:lpstr>DeLEG: Deep Learning for EpiGenomics data to predict phenotype. </vt:lpstr>
      <vt:lpstr>PowerPoint Presentation</vt:lpstr>
      <vt:lpstr>PowerPoint Presentation</vt:lpstr>
      <vt:lpstr>Workflow </vt:lpstr>
      <vt:lpstr>Learning attention from classification data</vt:lpstr>
      <vt:lpstr>Supplementary Material Results</vt:lpstr>
      <vt:lpstr>Supplementary material - Results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DLEG:Deep Learning for EpiGenomic data to predict phenotype. </dc:title>
  <cp:lastModifiedBy>Deepak Tanwar</cp:lastModifiedBy>
  <cp:revision>47</cp:revision>
  <dcterms:modified xsi:type="dcterms:W3CDTF">2017-10-01T18:17:00Z</dcterms:modified>
</cp:coreProperties>
</file>